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74" r:id="rId5"/>
    <p:sldId id="275" r:id="rId6"/>
    <p:sldId id="267" r:id="rId7"/>
    <p:sldId id="268" r:id="rId8"/>
    <p:sldId id="269" r:id="rId9"/>
    <p:sldId id="270" r:id="rId10"/>
    <p:sldId id="271" r:id="rId11"/>
    <p:sldId id="272" r:id="rId12"/>
    <p:sldId id="27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717" autoAdjust="0"/>
  </p:normalViewPr>
  <p:slideViewPr>
    <p:cSldViewPr>
      <p:cViewPr>
        <p:scale>
          <a:sx n="87" d="100"/>
          <a:sy n="87" d="100"/>
        </p:scale>
        <p:origin x="-1320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latin typeface="Monotype Corsiva" pitchFamily="66" charset="0"/>
              </a:rPr>
              <a:t>Тема:</a:t>
            </a:r>
            <a:br>
              <a:rPr lang="ru-RU" i="1" dirty="0" smtClean="0">
                <a:latin typeface="Monotype Corsiva" pitchFamily="66" charset="0"/>
              </a:rPr>
            </a:br>
            <a:r>
              <a:rPr lang="ru-RU" i="1" dirty="0" smtClean="0">
                <a:latin typeface="Monotype Corsiva" pitchFamily="66" charset="0"/>
              </a:rPr>
              <a:t>Решение генетических задач и составление родословной.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Генетический анализ родословного древа европейских царственных фамилий.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Некогда генеалогическое древо было предметом чванства родовитых аристократических фамилий. Ныне же даже на Западе, где ещё существуют сохранившиеся от феодальной эпохи короли и князья, графы и герцоги, - к подобного рода «деревьям» обращаются подчас лишь как к иллюстрации законов генетики. Вот, к примеру, генеалогическое древо европейских царственных фамилий, ведущих род от королевы Виктории. Красивая, здоровая женщина. Она родила восьмерых детей. Но эта родословная вошла в историю медицинской генетики как один из хорошо документированных примеров наследования гемофилии. Гемофилию иногда называют «болезнью королей». В самом деле, от неё страдали или умерли многие представители королевской династии. Рассмотрим родословную внимательно и ответим на вопросы.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Наследование гемофилии </a:t>
            </a:r>
            <a:endParaRPr lang="ru-RU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24000" contrast="24000"/>
          </a:blip>
          <a:srcRect/>
          <a:stretch>
            <a:fillRect/>
          </a:stretch>
        </p:blipFill>
        <p:spPr>
          <a:xfrm>
            <a:off x="571472" y="1500174"/>
            <a:ext cx="8429684" cy="471490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Задание на дом: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составить родословную своей семьи (по признаку цвет глаз, волос) на выбор.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урока: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обобщить знания учащихся по теме «Генетика», обосновав место и роль биологических знаний в практической деятельности людей.</a:t>
            </a:r>
          </a:p>
          <a:p>
            <a:pPr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развивать познавательный интерес, интеллектуальные и творческие способности в процессе изучения биологии, путём применения метода решения генетических задач, имеющих место и роль в практической деятельности людей.</a:t>
            </a:r>
          </a:p>
          <a:p>
            <a:pPr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воспитывать убеждённость в возможности познания живой природы, необходимости уважения мнения оппонента при обсуждении биологических проблем.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dirty="0" smtClean="0"/>
              <a:t>Термины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lnSpcReduction="10000"/>
          </a:bodyPr>
          <a:lstStyle/>
          <a:p>
            <a:r>
              <a:rPr lang="ru-RU" altLang="ru-RU" sz="2800" b="1" dirty="0" smtClean="0">
                <a:latin typeface="Times New Roman" charset="0"/>
              </a:rPr>
              <a:t>Родословная </a:t>
            </a:r>
            <a:r>
              <a:rPr lang="ru-RU" altLang="ru-RU" sz="2800" b="1" dirty="0" smtClean="0">
                <a:solidFill>
                  <a:schemeClr val="accent2"/>
                </a:solidFill>
                <a:latin typeface="Times New Roman" charset="0"/>
              </a:rPr>
              <a:t>– это перечень поколений одного рода, устанавливающий происхождение и степень родства.</a:t>
            </a:r>
          </a:p>
          <a:p>
            <a:r>
              <a:rPr lang="ru-RU" altLang="ru-RU" sz="2800" b="1" dirty="0" smtClean="0">
                <a:latin typeface="Times New Roman" charset="0"/>
              </a:rPr>
              <a:t>Род</a:t>
            </a:r>
            <a:r>
              <a:rPr lang="ru-RU" altLang="ru-RU" sz="2800" b="1" dirty="0" smtClean="0">
                <a:solidFill>
                  <a:schemeClr val="accent2"/>
                </a:solidFill>
                <a:latin typeface="Times New Roman" charset="0"/>
              </a:rPr>
              <a:t> – ряд поколений, происходящих от одного предка, а также вообще поколение.</a:t>
            </a:r>
          </a:p>
          <a:p>
            <a:pPr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Генеалогия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наука, изучающая наследственные признаки человека по родословным</a:t>
            </a:r>
          </a:p>
          <a:p>
            <a:pPr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Пробанд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лицо, родословную которого надо составить</a:t>
            </a:r>
          </a:p>
          <a:p>
            <a:pPr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Сибсы-</a:t>
            </a:r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родные братья и сёстры в семье</a:t>
            </a:r>
          </a:p>
          <a:p>
            <a:pPr>
              <a:defRPr/>
            </a:pPr>
            <a:endParaRPr lang="ru-RU" b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16632"/>
            <a:ext cx="4176464" cy="5860972"/>
          </a:xfrm>
        </p:spPr>
      </p:pic>
    </p:spTree>
    <p:extLst>
      <p:ext uri="{BB962C8B-B14F-4D97-AF65-F5344CB8AC3E}">
        <p14:creationId xmlns:p14="http://schemas.microsoft.com/office/powerpoint/2010/main" val="203454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 составления родословной (кружок со </a:t>
            </a:r>
            <a:r>
              <a:rPr lang="ru-RU" smtClean="0"/>
              <a:t>стрелочкой это-пробанд)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16281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Составление родословной и её графическое изображение.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Перед составлением родословной проводят сбор генеалогической информации, начиная с пробанда, то есть лица, с которого начинается составление родословной. Родные братья и сёстры в семье называются сибсами.</a:t>
            </a:r>
          </a:p>
          <a:p>
            <a:r>
              <a:rPr lang="ru-RU" dirty="0" smtClean="0"/>
              <a:t>После сбора сведений переходят к графическому изображению родословной, для этого обычно пользуются стандартными символами.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798496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Magneto" pitchFamily="82" charset="0"/>
              </a:rPr>
              <a:t>А.С. Пушкин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00496" y="571480"/>
            <a:ext cx="4686304" cy="585791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  Познакомимся </a:t>
            </a:r>
            <a:r>
              <a:rPr lang="ru-RU" dirty="0" smtClean="0"/>
              <a:t>с образцами </a:t>
            </a:r>
            <a:r>
              <a:rPr lang="ru-RU" dirty="0" smtClean="0"/>
              <a:t>составления родословных на примере родословной семьи А.С. Пушкина </a:t>
            </a:r>
          </a:p>
          <a:p>
            <a:pPr>
              <a:buNone/>
            </a:pPr>
            <a:r>
              <a:rPr lang="ru-RU" b="1" dirty="0" smtClean="0"/>
              <a:t>вопросы:</a:t>
            </a:r>
          </a:p>
          <a:p>
            <a:r>
              <a:rPr lang="ru-RU" dirty="0" smtClean="0"/>
              <a:t>- Кто родители великого поэта, кем они друг другу приходятся?</a:t>
            </a:r>
          </a:p>
          <a:p>
            <a:r>
              <a:rPr lang="ru-RU" dirty="0" smtClean="0"/>
              <a:t>- Были ли у них дети кроме Александра?</a:t>
            </a:r>
          </a:p>
          <a:p>
            <a:r>
              <a:rPr lang="ru-RU" dirty="0" smtClean="0"/>
              <a:t>- Известно, что в роду поэта были </a:t>
            </a:r>
            <a:r>
              <a:rPr lang="ru-RU" dirty="0" err="1" smtClean="0"/>
              <a:t>негры</a:t>
            </a:r>
            <a:r>
              <a:rPr lang="ru-RU" dirty="0" smtClean="0"/>
              <a:t>. Кто это?</a:t>
            </a:r>
          </a:p>
          <a:p>
            <a:r>
              <a:rPr lang="ru-RU" dirty="0" smtClean="0"/>
              <a:t>- Могли ли Пушкину передаться гены чёрной окраски кожи и от кого?</a:t>
            </a:r>
          </a:p>
          <a:p>
            <a:r>
              <a:rPr lang="ru-RU" dirty="0" smtClean="0"/>
              <a:t>- Возможно ли, что от первого брака Абрама Ганнибала родилась белая дочь Поликсена?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Picture 7" descr="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4282" y="1600200"/>
            <a:ext cx="3500462" cy="4525963"/>
          </a:xfrm>
          <a:ln w="57150">
            <a:solidFill>
              <a:srgbClr val="800000"/>
            </a:solidFill>
          </a:ln>
        </p:spPr>
      </p:pic>
      <p:pic>
        <p:nvPicPr>
          <p:cNvPr id="7" name="Picture 7" descr="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85720" y="1428736"/>
            <a:ext cx="3571900" cy="4911741"/>
          </a:xfrm>
          <a:ln w="57150">
            <a:solidFill>
              <a:srgbClr val="800000"/>
            </a:solidFill>
          </a:ln>
        </p:spPr>
      </p:pic>
      <p:pic>
        <p:nvPicPr>
          <p:cNvPr id="8" name="Picture 9" descr="48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357158" y="1428736"/>
            <a:ext cx="3571900" cy="4500594"/>
          </a:xfrm>
          <a:noFill/>
          <a:ln w="57150">
            <a:solidFill>
              <a:srgbClr val="800000"/>
            </a:solidFill>
          </a:ln>
        </p:spPr>
      </p:pic>
      <p:pic>
        <p:nvPicPr>
          <p:cNvPr id="9" name="Picture 7" descr="47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1142984"/>
            <a:ext cx="3527425" cy="5000660"/>
          </a:xfrm>
          <a:prstGeom prst="rect">
            <a:avLst/>
          </a:prstGeom>
          <a:noFill/>
          <a:ln w="57150">
            <a:solidFill>
              <a:srgbClr val="8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777038"/>
          </a:xfrm>
          <a:prstGeom prst="rect">
            <a:avLst/>
          </a:prstGeom>
          <a:noFill/>
          <a:ln w="76200" cmpd="tri">
            <a:solidFill>
              <a:srgbClr val="80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488968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latin typeface="Arial" pitchFamily="34" charset="0"/>
              </a:rPr>
              <a:t>Надежда Осиповна Ганнибал-</a:t>
            </a:r>
            <a:br>
              <a:rPr lang="ru-RU" sz="2700" b="1" dirty="0" smtClean="0">
                <a:latin typeface="Arial" pitchFamily="34" charset="0"/>
              </a:rPr>
            </a:br>
            <a:r>
              <a:rPr lang="ru-RU" sz="2700" b="1" dirty="0" smtClean="0">
                <a:latin typeface="Arial" pitchFamily="34" charset="0"/>
              </a:rPr>
              <a:t>мать поэта</a:t>
            </a:r>
            <a:r>
              <a:rPr lang="ru-RU" dirty="0" smtClean="0">
                <a:latin typeface="Arial" pitchFamily="34" charset="0"/>
              </a:rPr>
              <a:t/>
            </a:r>
            <a:br>
              <a:rPr lang="ru-RU" dirty="0" smtClean="0">
                <a:latin typeface="Arial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28736"/>
            <a:ext cx="4038600" cy="507209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(</a:t>
            </a:r>
            <a:r>
              <a:rPr lang="ru-RU" sz="2900" dirty="0" smtClean="0"/>
              <a:t>Признак чёрной окраски кожи определяется двумя доминантными аллелями (ААВВ), признак белой кожи двумя рецессивными аллелями соответственно (</a:t>
            </a:r>
            <a:r>
              <a:rPr lang="ru-RU" sz="2900" dirty="0" err="1" smtClean="0"/>
              <a:t>аавв</a:t>
            </a:r>
            <a:r>
              <a:rPr lang="ru-RU" sz="2900" dirty="0" smtClean="0"/>
              <a:t>). Люди, гетерозиготные по данной аллели (</a:t>
            </a:r>
            <a:r>
              <a:rPr lang="ru-RU" sz="2900" dirty="0" err="1" smtClean="0"/>
              <a:t>АаВв</a:t>
            </a:r>
            <a:r>
              <a:rPr lang="ru-RU" sz="2900" dirty="0" smtClean="0"/>
              <a:t>) – мулаты. Пушкину могли передаться доминантные гены окраски кожи. Доказательством этого является облик его матери Надежды Осиповны, «прекрасной креолки», как говорили в свете, подчёркивая её необычное происхождение).</a:t>
            </a:r>
          </a:p>
          <a:p>
            <a:endParaRPr lang="ru-RU" dirty="0"/>
          </a:p>
        </p:txBody>
      </p:sp>
      <p:pic>
        <p:nvPicPr>
          <p:cNvPr id="6" name="Picture 9" descr="1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786314" y="1667669"/>
            <a:ext cx="3500436" cy="4391025"/>
          </a:xfrm>
          <a:ln w="57150">
            <a:solidFill>
              <a:srgbClr val="80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E1E1E1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484</Words>
  <Application>Microsoft Office PowerPoint</Application>
  <PresentationFormat>Экран (4:3)</PresentationFormat>
  <Paragraphs>29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Тема: Решение генетических задач и составление родословной. </vt:lpstr>
      <vt:lpstr>Цели урока:</vt:lpstr>
      <vt:lpstr>Термины</vt:lpstr>
      <vt:lpstr>Презентация PowerPoint</vt:lpstr>
      <vt:lpstr>Пример составления родословной (кружок со стрелочкой это-пробанд)</vt:lpstr>
      <vt:lpstr>Составление родословной и её графическое изображение.</vt:lpstr>
      <vt:lpstr>А.С. Пушкин</vt:lpstr>
      <vt:lpstr>Презентация PowerPoint</vt:lpstr>
      <vt:lpstr>Надежда Осиповна Ганнибал- мать поэта </vt:lpstr>
      <vt:lpstr>Генетический анализ родословного древа европейских царственных фамилий.</vt:lpstr>
      <vt:lpstr>Наследование гемофилии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урок Решение генетических задач и составление родословной.</dc:title>
  <dc:creator>Бухгалтерия</dc:creator>
  <cp:lastModifiedBy>mixlen</cp:lastModifiedBy>
  <cp:revision>33</cp:revision>
  <dcterms:created xsi:type="dcterms:W3CDTF">2019-12-02T23:24:18Z</dcterms:created>
  <dcterms:modified xsi:type="dcterms:W3CDTF">2020-11-25T15:30:10Z</dcterms:modified>
</cp:coreProperties>
</file>